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8" autoAdjust="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6CC95-A5A0-4DB7-AE0A-0124472BBD11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4F4A-2E7F-48C6-9D38-B86C93CDB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12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861048"/>
            <a:ext cx="6400800" cy="1752600"/>
          </a:xfrm>
        </p:spPr>
        <p:txBody>
          <a:bodyPr/>
          <a:lstStyle/>
          <a:p>
            <a:r>
              <a:rPr lang="ru-RU" dirty="0" smtClean="0"/>
              <a:t>Управление стоимостью проекта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8C6D1D1-F1DD-46ED-96E4-A670A7BFF890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88913"/>
            <a:ext cx="896461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effectLst/>
              </a:rPr>
              <a:t>Основные компоненты системы управления стоимостью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4781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Цель системы управления стоимостью – разработка политики, процедур и методов, позволяющих осуществлять планирование и своевременный контроль затрат.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Управление стоимостью включает: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Ресурсное планирование;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Стоимостные оценки;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Сметные расчеты;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Бюджетирование;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Мониторинг бюджета проекта.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3F5C90-43DB-4A7F-8907-DF5FF6EB2F00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194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Оценка стоимости</a:t>
            </a:r>
          </a:p>
        </p:txBody>
      </p:sp>
      <p:graphicFrame>
        <p:nvGraphicFramePr>
          <p:cNvPr id="319556" name="Group 68"/>
          <p:cNvGraphicFramePr>
            <a:graphicFrameLocks noGrp="1"/>
          </p:cNvGraphicFramePr>
          <p:nvPr>
            <p:ph idx="1"/>
          </p:nvPr>
        </p:nvGraphicFramePr>
        <p:xfrm>
          <a:off x="179388" y="1600200"/>
          <a:ext cx="8713787" cy="4709478"/>
        </p:xfrm>
        <a:graphic>
          <a:graphicData uri="http://schemas.openxmlformats.org/drawingml/2006/table">
            <a:tbl>
              <a:tblPr/>
              <a:tblGrid>
                <a:gridCol w="2016125"/>
                <a:gridCol w="2233612"/>
                <a:gridCol w="2306638"/>
                <a:gridCol w="2157412"/>
              </a:tblGrid>
              <a:tr h="895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Название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Основа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Погрешность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Концептуальная (начальная).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Без использования точных данных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Для формирования первоначального бизнес-плана.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-25% /+75%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Бюджетная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 основе информации об оборудовании, материалах.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Для получения финансовых средств.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-10% /+25%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Точная (тендерная, контрольная).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 основе спецификаций.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Для заключения договоров, контрактов, контроля.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-5% /+10%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2368A9A-724E-4ACC-ADB2-0C2389B07437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78850" name="Oval 55"/>
          <p:cNvSpPr>
            <a:spLocks noChangeArrowheads="1"/>
          </p:cNvSpPr>
          <p:nvPr/>
        </p:nvSpPr>
        <p:spPr bwMode="auto">
          <a:xfrm>
            <a:off x="0" y="3068638"/>
            <a:ext cx="3241675" cy="576262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851" name="Oval 54"/>
          <p:cNvSpPr>
            <a:spLocks noChangeArrowheads="1"/>
          </p:cNvSpPr>
          <p:nvPr/>
        </p:nvSpPr>
        <p:spPr bwMode="auto">
          <a:xfrm>
            <a:off x="0" y="3789363"/>
            <a:ext cx="3060700" cy="20161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85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effectLst/>
              </a:rPr>
              <a:t>Формирование сметы</a:t>
            </a:r>
          </a:p>
        </p:txBody>
      </p:sp>
      <p:sp>
        <p:nvSpPr>
          <p:cNvPr id="3369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229600" cy="863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/>
              <a:t>Смета</a:t>
            </a:r>
            <a:r>
              <a:rPr lang="ru-RU" sz="2400"/>
              <a:t> – перечень расходов, структурированный по разделам, но без привязки к календарному плану проекта. </a:t>
            </a:r>
          </a:p>
        </p:txBody>
      </p:sp>
      <p:graphicFrame>
        <p:nvGraphicFramePr>
          <p:cNvPr id="336957" name="Group 61"/>
          <p:cNvGraphicFramePr>
            <a:graphicFrameLocks noGrp="1"/>
          </p:cNvGraphicFramePr>
          <p:nvPr>
            <p:ph sz="half" idx="2"/>
          </p:nvPr>
        </p:nvGraphicFramePr>
        <p:xfrm>
          <a:off x="179388" y="2492375"/>
          <a:ext cx="8724900" cy="3398520"/>
        </p:xfrm>
        <a:graphic>
          <a:graphicData uri="http://schemas.openxmlformats.org/drawingml/2006/table">
            <a:tbl>
              <a:tblPr/>
              <a:tblGrid>
                <a:gridCol w="2447925"/>
                <a:gridCol w="3743325"/>
                <a:gridCol w="253365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Вид сметы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Предназначение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Погрешность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Предварительная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Оценка жизнеспособности проекта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25-40%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Первичная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Сравнение планируемых затрат с бюджетными ограничениями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15-25%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Приближенная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Подготовка плана финансирования проекта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10-15%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Сводная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Ценообразование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3-5%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880" name="AutoShape 57"/>
          <p:cNvSpPr>
            <a:spLocks noChangeArrowheads="1"/>
          </p:cNvSpPr>
          <p:nvPr/>
        </p:nvSpPr>
        <p:spPr bwMode="auto">
          <a:xfrm>
            <a:off x="1692275" y="6237288"/>
            <a:ext cx="2879725" cy="404812"/>
          </a:xfrm>
          <a:prstGeom prst="wedgeRectCallout">
            <a:avLst>
              <a:gd name="adj1" fmla="val -49889"/>
              <a:gd name="adj2" fmla="val -2060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>
                <a:solidFill>
                  <a:schemeClr val="accent2"/>
                </a:solidFill>
              </a:rPr>
              <a:t>Стадия планирования</a:t>
            </a:r>
          </a:p>
        </p:txBody>
      </p:sp>
      <p:sp>
        <p:nvSpPr>
          <p:cNvPr id="78881" name="AutoShape 56"/>
          <p:cNvSpPr>
            <a:spLocks noChangeArrowheads="1"/>
          </p:cNvSpPr>
          <p:nvPr/>
        </p:nvSpPr>
        <p:spPr bwMode="auto">
          <a:xfrm>
            <a:off x="1116013" y="1989138"/>
            <a:ext cx="2233612" cy="358775"/>
          </a:xfrm>
          <a:prstGeom prst="wedgeRectCallout">
            <a:avLst>
              <a:gd name="adj1" fmla="val 7569"/>
              <a:gd name="adj2" fmla="val 2889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>
                <a:solidFill>
                  <a:schemeClr val="accent2"/>
                </a:solidFill>
              </a:rPr>
              <a:t>Стадия инициации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4C252C-14B1-4EF8-AB63-E831ACA29F7D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32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Бюджетирование</a:t>
            </a:r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Бюджет – </a:t>
            </a:r>
            <a:r>
              <a:rPr lang="ru-RU"/>
              <a:t>это директивный документ, представляющий собой график планируемых расходов и доходов, распределенных по статьям в рамках проекта.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Бюджеты структурируются по центрам ответственности (лицам, подразделениям, отвечающим за расходы или доходы).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Бюджетирование – </a:t>
            </a:r>
            <a:r>
              <a:rPr lang="ru-RU"/>
              <a:t>процесс формирования, учета и контроля выполнения бюджетов.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74F3984-1C15-45BC-9E94-2B3703FFBA66}" type="slidenum">
              <a:rPr lang="ru-RU" smtClean="0"/>
              <a:pPr/>
              <a:t>6</a:t>
            </a:fld>
            <a:endParaRPr lang="ru-RU" smtClean="0"/>
          </a:p>
        </p:txBody>
      </p:sp>
      <p:graphicFrame>
        <p:nvGraphicFramePr>
          <p:cNvPr id="339004" name="Group 60"/>
          <p:cNvGraphicFramePr>
            <a:graphicFrameLocks noGrp="1"/>
          </p:cNvGraphicFramePr>
          <p:nvPr>
            <p:ph sz="half" idx="2"/>
          </p:nvPr>
        </p:nvGraphicFramePr>
        <p:xfrm>
          <a:off x="107950" y="333375"/>
          <a:ext cx="8928100" cy="6314632"/>
        </p:xfrm>
        <a:graphic>
          <a:graphicData uri="http://schemas.openxmlformats.org/drawingml/2006/table">
            <a:tbl>
              <a:tblPr/>
              <a:tblGrid>
                <a:gridCol w="3311525"/>
                <a:gridCol w="3097213"/>
                <a:gridCol w="2519362"/>
              </a:tblGrid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Вид бюджета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Предназначение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Погрешность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2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Предварительный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(инициация)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Обоснование статей затрат, планирование привлечения финансовых средств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15-20%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Базовый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(планирование)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Ограничение использования ресурсов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5-8%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Текущий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(реализация)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Отражение отклонений от плана и их корректировка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5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Бюджет по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завершении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(завершение)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Учет и контроль, подведение итогов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0-3%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1030DC0-7ED5-4477-8846-8AC1A52D79B6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819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effectLst/>
              </a:rPr>
              <a:t>Проектно-ориентированное бюджетирование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642350" cy="5040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При проектно-ориентированном бюджетировании центрами ответственности являются </a:t>
            </a:r>
            <a:r>
              <a:rPr lang="ru-RU" sz="2400" b="1"/>
              <a:t>проекты</a:t>
            </a:r>
            <a:r>
              <a:rPr lang="ru-RU" sz="240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Для привязки проектов к периоду планирования организации служит понятие </a:t>
            </a:r>
            <a:r>
              <a:rPr lang="ru-RU" sz="2400" b="1" i="1"/>
              <a:t>портфель проектов</a:t>
            </a:r>
            <a:r>
              <a:rPr lang="ru-RU" sz="2400"/>
              <a:t>.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Под портфелем проектов понимается совокупность проектов, находящихся в компетенции одного центра ответственности</a:t>
            </a:r>
            <a:r>
              <a:rPr lang="ru-RU" sz="240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Для формирования портфеля проектов необходимо определить: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проекты;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центр ответственности (руководителя);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/>
              <a:t>пул ресурсов.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Портфель проектов не имеет конкретных дат начала и окончания.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BF83783-198D-4531-903C-11D96002F10D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502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Структура статей затрат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Статьи затрат – инструмент управления, применяемый для сбора информации о фактических затратах выполненных работ и сравнения с плановыми затратами.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Статьи затрат позволяют: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формировать и отслеживать бюджет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осуществлять текущий управленческий учет;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оценивать возможные затраты по завершении работ проекта.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CB23BC-3041-4835-BF5D-86356A6F1D51}" type="slidenum">
              <a:rPr lang="ru-RU" smtClean="0"/>
              <a:pPr/>
              <a:t>9</a:t>
            </a:fld>
            <a:endParaRPr lang="ru-RU" smtClean="0"/>
          </a:p>
        </p:txBody>
      </p:sp>
      <p:graphicFrame>
        <p:nvGraphicFramePr>
          <p:cNvPr id="94210" name="Organization Chart 2"/>
          <p:cNvGraphicFramePr>
            <a:graphicFrameLocks/>
          </p:cNvGraphicFramePr>
          <p:nvPr>
            <p:ph idx="1"/>
          </p:nvPr>
        </p:nvGraphicFramePr>
        <p:xfrm>
          <a:off x="179388" y="115888"/>
          <a:ext cx="8821737" cy="65532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sp>
        <p:nvSpPr>
          <p:cNvPr id="94228" name="Text Box 27"/>
          <p:cNvSpPr txBox="1">
            <a:spLocks noChangeArrowheads="1"/>
          </p:cNvSpPr>
          <p:nvPr/>
        </p:nvSpPr>
        <p:spPr bwMode="auto">
          <a:xfrm>
            <a:off x="107950" y="115888"/>
            <a:ext cx="25336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accent2"/>
                </a:solidFill>
              </a:rPr>
              <a:t>Структура </a:t>
            </a:r>
          </a:p>
          <a:p>
            <a:r>
              <a:rPr lang="ru-RU" sz="3600">
                <a:solidFill>
                  <a:schemeClr val="accent2"/>
                </a:solidFill>
              </a:rPr>
              <a:t>статей </a:t>
            </a:r>
          </a:p>
          <a:p>
            <a:r>
              <a:rPr lang="ru-RU" sz="3600">
                <a:solidFill>
                  <a:schemeClr val="accent2"/>
                </a:solidFill>
              </a:rPr>
              <a:t>затрат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6372045-660C-4FA8-80AC-BB5A353D0F02}" type="slidenum">
              <a:rPr lang="ru-RU" smtClean="0"/>
              <a:pPr/>
              <a:t>10</a:t>
            </a:fld>
            <a:endParaRPr lang="ru-RU" smtClean="0"/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0" y="188913"/>
          <a:ext cx="9144000" cy="6359525"/>
        </p:xfrm>
        <a:graphic>
          <a:graphicData uri="http://schemas.openxmlformats.org/presentationml/2006/ole">
            <p:oleObj spid="_x0000_s2050" name="Visio" r:id="rId3" imgW="10112905" imgH="6556587" progId="Visio.Drawing.11">
              <p:embed/>
            </p:oleObj>
          </a:graphicData>
        </a:graphic>
      </p:graphicFrame>
      <p:sp>
        <p:nvSpPr>
          <p:cNvPr id="95236" name="Text Box 3"/>
          <p:cNvSpPr txBox="1">
            <a:spLocks noChangeArrowheads="1"/>
          </p:cNvSpPr>
          <p:nvPr/>
        </p:nvSpPr>
        <p:spPr bwMode="auto">
          <a:xfrm>
            <a:off x="5292725" y="115888"/>
            <a:ext cx="6461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СДР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3625D78-4613-4CA7-8419-7C8EE507ED2B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9626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115888"/>
            <a:ext cx="8229600" cy="796925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Планирование бюджета проекта</a:t>
            </a:r>
          </a:p>
        </p:txBody>
      </p:sp>
      <p:graphicFrame>
        <p:nvGraphicFramePr>
          <p:cNvPr id="96258" name="Object 2"/>
          <p:cNvGraphicFramePr>
            <a:graphicFrameLocks noChangeAspect="1"/>
          </p:cNvGraphicFramePr>
          <p:nvPr>
            <p:ph idx="1"/>
          </p:nvPr>
        </p:nvGraphicFramePr>
        <p:xfrm>
          <a:off x="611188" y="1074738"/>
          <a:ext cx="7921625" cy="5576887"/>
        </p:xfrm>
        <a:graphic>
          <a:graphicData uri="http://schemas.openxmlformats.org/presentationml/2006/ole">
            <p:oleObj spid="_x0000_s3074" name="Visio" r:id="rId3" imgW="9737822" imgH="6854613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1CB2A12-EB2B-4195-A020-AC0735133AE5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Определение стоимости работы</a:t>
            </a:r>
          </a:p>
        </p:txBody>
      </p:sp>
      <p:sp>
        <p:nvSpPr>
          <p:cNvPr id="395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1484313"/>
            <a:ext cx="8351837" cy="4897437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/>
              <a:t>S</a:t>
            </a:r>
            <a:r>
              <a:rPr lang="ru-RU" sz="3200" baseline="-25000"/>
              <a:t>раб.</a:t>
            </a:r>
            <a:r>
              <a:rPr lang="ru-RU" sz="3200"/>
              <a:t>= </a:t>
            </a:r>
            <a:r>
              <a:rPr lang="en-US" sz="3200"/>
              <a:t>S</a:t>
            </a:r>
            <a:r>
              <a:rPr lang="en-US" sz="3200" baseline="-25000"/>
              <a:t>R</a:t>
            </a:r>
            <a:r>
              <a:rPr lang="en-US" sz="3200"/>
              <a:t> + S</a:t>
            </a:r>
            <a:r>
              <a:rPr lang="ru-RU" sz="3200" baseline="-25000"/>
              <a:t>доп.</a:t>
            </a:r>
          </a:p>
          <a:p>
            <a:pPr eaLnBrk="1" hangingPunct="1">
              <a:defRPr/>
            </a:pPr>
            <a:r>
              <a:rPr lang="en-US" sz="3200"/>
              <a:t>S</a:t>
            </a:r>
            <a:r>
              <a:rPr lang="ru-RU" sz="3200" baseline="-25000"/>
              <a:t>пр.</a:t>
            </a:r>
            <a:r>
              <a:rPr lang="ru-RU" sz="3200"/>
              <a:t>= </a:t>
            </a:r>
            <a:r>
              <a:rPr lang="el-GR" sz="3200">
                <a:cs typeface="Times New Roman" pitchFamily="18" charset="0"/>
              </a:rPr>
              <a:t>Σ</a:t>
            </a:r>
            <a:r>
              <a:rPr lang="en-US" sz="3200"/>
              <a:t>S</a:t>
            </a:r>
            <a:r>
              <a:rPr lang="ru-RU" sz="3200" baseline="-25000"/>
              <a:t>раб</a:t>
            </a:r>
            <a:r>
              <a:rPr lang="en-US" sz="3200"/>
              <a:t> + S</a:t>
            </a:r>
            <a:r>
              <a:rPr lang="ru-RU" sz="3200" baseline="-25000"/>
              <a:t>накл.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/>
              <a:t>S</a:t>
            </a:r>
            <a:r>
              <a:rPr lang="ru-RU" sz="3200" baseline="-25000"/>
              <a:t>раб. </a:t>
            </a:r>
            <a:r>
              <a:rPr lang="ru-RU" sz="3200"/>
              <a:t>– стоимость работы (задачи) – общие затраты;</a:t>
            </a:r>
            <a:endParaRPr lang="ru-RU" sz="3200" baseline="-250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/>
              <a:t>S</a:t>
            </a:r>
            <a:r>
              <a:rPr lang="en-US" sz="3200" baseline="-25000"/>
              <a:t>R</a:t>
            </a:r>
            <a:r>
              <a:rPr lang="en-US" sz="3200"/>
              <a:t> </a:t>
            </a:r>
            <a:r>
              <a:rPr lang="ru-RU" sz="3200"/>
              <a:t>– стоимость ресурсов, задействованных на работе – базовые затраты;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200"/>
              <a:t>S</a:t>
            </a:r>
            <a:r>
              <a:rPr lang="ru-RU" sz="3200" baseline="-25000"/>
              <a:t>доп </a:t>
            </a:r>
            <a:r>
              <a:rPr lang="ru-RU" sz="3200"/>
              <a:t>– величина дополнительных финансовых средств, выделенных для выполнения работы – фиксированные затраты</a:t>
            </a:r>
            <a:endParaRPr lang="ru-RU" sz="3200" baseline="-25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D7E83AF-7031-474F-ABE0-FC06112ED23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Оптимизация плана проекта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Оптимизация плана проекта проводится с целью введения в график существующих ограничений на сроки выполнения работ, имеющиеся ресурсы и заложенный бюджет.</a:t>
            </a:r>
          </a:p>
          <a:p>
            <a:pPr eaLnBrk="1" hangingPunct="1">
              <a:defRPr/>
            </a:pPr>
            <a:r>
              <a:rPr lang="ru-RU"/>
              <a:t>Виды оптимизации:</a:t>
            </a:r>
          </a:p>
          <a:p>
            <a:pPr lvl="1" eaLnBrk="1" hangingPunct="1">
              <a:defRPr/>
            </a:pPr>
            <a:r>
              <a:rPr lang="ru-RU"/>
              <a:t>временная;</a:t>
            </a:r>
          </a:p>
          <a:p>
            <a:pPr lvl="1" eaLnBrk="1" hangingPunct="1">
              <a:defRPr/>
            </a:pPr>
            <a:r>
              <a:rPr lang="ru-RU"/>
              <a:t>ресурсная;</a:t>
            </a:r>
          </a:p>
          <a:p>
            <a:pPr lvl="1" eaLnBrk="1" hangingPunct="1">
              <a:defRPr/>
            </a:pPr>
            <a:r>
              <a:rPr lang="ru-RU"/>
              <a:t>стоимостная.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B0055E0-99DF-49EB-B78F-18D585318013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mtClean="0">
                <a:effectLst/>
              </a:rPr>
              <a:t>Временная оптимизация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642350" cy="54721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>
                <a:solidFill>
                  <a:srgbClr val="CC0000"/>
                </a:solidFill>
                <a:effectLst/>
              </a:rPr>
              <a:t>Цель</a:t>
            </a:r>
            <a:r>
              <a:rPr lang="ru-RU" sz="3600"/>
              <a:t>: приведение сроков выполнения проекта в соответствие с требуемыми.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>
                <a:solidFill>
                  <a:schemeClr val="accent2"/>
                </a:solidFill>
                <a:effectLst/>
              </a:rPr>
              <a:t>Методы</a:t>
            </a:r>
            <a:r>
              <a:rPr lang="ru-RU" sz="3600"/>
              <a:t> временной оптимизации:</a:t>
            </a:r>
          </a:p>
          <a:p>
            <a:pPr eaLnBrk="1" hangingPunct="1">
              <a:defRPr/>
            </a:pPr>
            <a:r>
              <a:rPr lang="ru-RU" sz="3600"/>
              <a:t>повторная оценка длительности работы;</a:t>
            </a:r>
          </a:p>
          <a:p>
            <a:pPr eaLnBrk="1" hangingPunct="1">
              <a:defRPr/>
            </a:pPr>
            <a:r>
              <a:rPr lang="ru-RU" sz="3600"/>
              <a:t>дополнительная детализация работы;</a:t>
            </a:r>
          </a:p>
          <a:p>
            <a:pPr eaLnBrk="1" hangingPunct="1">
              <a:defRPr/>
            </a:pPr>
            <a:r>
              <a:rPr lang="ru-RU" sz="3600"/>
              <a:t>изменение количества ресурсов, назначенных на работу (для определенных типов работ).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02FA1F8-C88E-47F4-9B16-3B6D8BBD3D3B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effectLst/>
              </a:rPr>
              <a:t>Ресурсная оптимизация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713788" cy="5040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>
                <a:solidFill>
                  <a:srgbClr val="CC0000"/>
                </a:solidFill>
                <a:effectLst/>
              </a:rPr>
              <a:t>Цель</a:t>
            </a:r>
            <a:r>
              <a:rPr lang="ru-RU"/>
              <a:t>: устранение следующих несоответствий в выделении ресурсов: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сроки, на которые спланированы работы, не совпадают со сроками, в которые выделены ресурсы;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количество требуемых ресурсов превышает количество доступных;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запланированный на определенные сроки объем работ не может быть выполнен имеющимся количеством ресурсов.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2C69733-B117-4DAD-B9B8-923651E5D4A2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76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4000"/>
              <a:t>Методы ресурсного выравнивания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Увеличение количества доступных ресурсов;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степени загрузки ресурсов и их количества на работах;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изменение расписания проекта таким образом, чтобы описанное количество имеющихся ресурсов обеспечивало выполнение запланированного объема работ в предполагаемые планом сроки.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Номер слайда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8AF23CB-C78A-4020-8EA3-001BE5041060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102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Стоимостная оптимизация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836613"/>
            <a:ext cx="8353425" cy="57610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rgbClr val="CC0000"/>
                </a:solidFill>
              </a:rPr>
              <a:t>Цели</a:t>
            </a:r>
            <a:r>
              <a:rPr lang="ru-RU"/>
              <a:t> стоимостной оптимизации :</a:t>
            </a:r>
          </a:p>
          <a:p>
            <a:pPr eaLnBrk="1" hangingPunct="1">
              <a:defRPr/>
            </a:pPr>
            <a:r>
              <a:rPr lang="ru-RU"/>
              <a:t>уменьшение стоимости отдельных работ и проекта в целом;</a:t>
            </a:r>
          </a:p>
          <a:p>
            <a:pPr eaLnBrk="1" hangingPunct="1">
              <a:defRPr/>
            </a:pPr>
            <a:r>
              <a:rPr lang="ru-RU"/>
              <a:t>приведение в соответствие объемов и стоимостей работ, запланированных на определенный период времени и финансовых затрат, запланированных на тот же период.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chemeClr val="accent2"/>
                </a:solidFill>
              </a:rPr>
              <a:t>Методы</a:t>
            </a:r>
            <a:r>
              <a:rPr lang="ru-RU" b="1"/>
              <a:t> </a:t>
            </a:r>
            <a:r>
              <a:rPr lang="ru-RU"/>
              <a:t>стоимостной оптимизации:</a:t>
            </a:r>
          </a:p>
          <a:p>
            <a:pPr eaLnBrk="1" hangingPunct="1">
              <a:defRPr/>
            </a:pPr>
            <a:r>
              <a:rPr lang="ru-RU"/>
              <a:t>уменьшение величины финансовых средств, выделенных на работу;</a:t>
            </a:r>
          </a:p>
          <a:p>
            <a:pPr eaLnBrk="1" hangingPunct="1">
              <a:defRPr/>
            </a:pPr>
            <a:r>
              <a:rPr lang="ru-RU"/>
              <a:t>замена назначенных на работу ресурсов более дешевыми.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Application>Microsoft Office PowerPoint</Application>
  <PresentationFormat>Экран (4:3)</PresentationFormat>
  <Paragraphs>155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Visio</vt:lpstr>
      <vt:lpstr>Лекция 12</vt:lpstr>
      <vt:lpstr>Основные компоненты системы управления стоимостью</vt:lpstr>
      <vt:lpstr>Оценка стоимости</vt:lpstr>
      <vt:lpstr>Формирование сметы</vt:lpstr>
      <vt:lpstr>Бюджетирование</vt:lpstr>
      <vt:lpstr>Слайд 6</vt:lpstr>
      <vt:lpstr>Проектно-ориентированное бюджетирование</vt:lpstr>
      <vt:lpstr>Структура статей затрат</vt:lpstr>
      <vt:lpstr>Слайд 9</vt:lpstr>
      <vt:lpstr>Слайд 10</vt:lpstr>
      <vt:lpstr>Планирование бюджета проекта</vt:lpstr>
      <vt:lpstr>Определение стоимости работы</vt:lpstr>
      <vt:lpstr>Оптимизация плана проекта</vt:lpstr>
      <vt:lpstr>Временная оптимизация</vt:lpstr>
      <vt:lpstr>Ресурсная оптимизация</vt:lpstr>
      <vt:lpstr>Методы ресурсного выравнивания</vt:lpstr>
      <vt:lpstr>Стоимостная оптимизация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12</dc:title>
  <cp:lastModifiedBy>1</cp:lastModifiedBy>
  <cp:revision>1</cp:revision>
  <dcterms:modified xsi:type="dcterms:W3CDTF">2020-01-19T05:44:15Z</dcterms:modified>
</cp:coreProperties>
</file>